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3D313-D00B-4E82-B9E0-0AA57A78E573}" v="6" dt="2025-10-24T10:49:03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B2BC1-1414-43A2-B75B-0D07A1CD01FF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AA77F-2959-412D-B7E9-5AE0F55EE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41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AA77F-2959-412D-B7E9-5AE0F55EE8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0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0574-182D-42ED-C945-558478BA5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523B1-EDB8-4284-F3F7-5A57FD4C2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4FDE9-6C64-9E6E-C5FD-F6F2F332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6373-3E2D-1B3C-0267-55E7AE89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9889E-0B78-FE14-F68F-88C525FE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2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83B0-AC5C-5044-6280-979271B9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636A4-AD6F-865A-E048-3DA6B491D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C7CA5-D189-9056-D9CC-F2C93A18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D40C6-D3A1-1B84-7257-9CCC1455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88754-2C1D-341D-664C-BB3DAEBF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73632-54A5-1FC7-A276-D2338B22A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BFA6C-2C63-A13D-299B-63C9FE389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5DBFB-06D3-501E-C89D-768DB15E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253F4-AF5E-FAAC-19D5-E092C6DA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ABF22-C6C0-758D-5452-BC1B2583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2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24842-9478-17A0-52B0-ABADF2FE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F895B-39A7-D2D7-A9DE-8FE698B2C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CB6D4-A81F-7D1B-A94E-EFA97B111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68D15-9398-CB7E-A479-7E6C2E16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3B0DE-1BDC-90E4-BC5B-E9C8F4FC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36E71-9EBF-2776-6536-29B0D146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7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5AD5-8AD9-33D9-FCB0-8D4494414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219B9-4590-C10B-1986-D94633D7E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4F6E-1211-6D61-E5EA-1E00FFF7B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F2DA0A-4825-7B30-700A-30BF32C56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6FE3CC-E711-888B-57A1-2D34C6D16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3057C-2E52-83D7-A330-337F81CC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97D60-6A31-1588-0267-486D5049E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02A1C5-D18A-3A5E-3454-3D15AA36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1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2FFA-2C88-264A-1B4E-ED3DFD58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350E9-7631-2A66-5EC7-BBA3FB9D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4BE552-AA75-9C3D-2F88-CB3B1B30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FE5878-2D3D-9E12-FB47-25E427B4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B52B0-01D4-D894-3D85-3A170A04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CEBAE-CC2D-3C2E-61C1-7E0AD7DD2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BC13F-CEC9-2657-F65D-4529F435E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60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E9F2-F066-FF9D-7E33-581EBFB0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BF9D-2905-D4B8-6AD3-6E840294E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7B937-6833-F66B-84CD-12290047F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DDB94-2F6C-ADB4-BFC4-45206296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EC436-9B20-3E3B-5FF4-161F0295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E19DE-BD85-91B4-8B43-5EBD9CA5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0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1A444-84E9-453C-68E9-68BC9E9D6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90025F-BF59-8535-DF58-EA819330B6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6D433-8FB2-C234-FE71-43BED9FE6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7C35E-7BBD-C4D6-B5A2-6B7CD4496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D7482-05CB-8217-30A0-8E27CF6D7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6CE8F-A121-0189-289C-43B1F0B4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8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385D2-76BA-5254-7E6C-B97BA109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3F3ACC-088B-9884-78D0-AEF14CCF8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E3246-FB44-38D6-63E8-FE29D6DD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1A514-5A36-A692-6B11-AD07669A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6401D-88D2-ECC1-2DDB-DAB39E25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7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DD730-CA20-2781-D382-F12FC861D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4EAAF-BBC9-43B0-CAA9-091BD20D4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E1E2E-2D24-C9C0-B233-68ACC38F1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62C3C-A1A5-3E70-41F7-C6978AE4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4E382-C06B-6278-BEC6-0D9A90B2E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7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1CF74-D93C-3502-656A-1BF0DA4B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5778F-B056-4927-657A-452B3B653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D4EC5-B2CC-EC54-EF53-CECE24A60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389929-E598-4E51-8D71-D9CBCD316C12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9FA95-C713-DC4B-7CA7-3E34C3418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9D2A0-9770-C8FF-BBC5-3EFC3C04F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94ADA7-6D7D-4FC0-990C-74563CF0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2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CDA76-FC42-4D0D-41D9-7C41C1FEF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DE339-C78A-4481-572D-A1ABC3E03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 dirty="0"/>
              <a:t>REVIZIJOS KOMISIJOS PR</a:t>
            </a:r>
            <a:r>
              <a:rPr lang="lt-LT" sz="2400" b="1" dirty="0"/>
              <a:t>ANEŠIMAS </a:t>
            </a:r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r>
              <a:rPr lang="lt-LT" sz="2000" dirty="0"/>
              <a:t>„</a:t>
            </a:r>
            <a:r>
              <a:rPr lang="lt-LT" dirty="0"/>
              <a:t>Asociacijos biudžeto vykdymo ataskaita už 2025 m. sausio – rugsėjo mėn.“</a:t>
            </a:r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endParaRPr lang="lt-LT" sz="2000" dirty="0"/>
          </a:p>
          <a:p>
            <a:pPr marL="0" indent="0" algn="ctr">
              <a:buNone/>
            </a:pPr>
            <a:r>
              <a:rPr lang="lt-LT" sz="2000" dirty="0"/>
              <a:t>2025 m. lapkričio 12 d. 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61AC3-2B7D-99EB-0E20-117D122F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1651"/>
            <a:ext cx="4929745" cy="1348341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379552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9BCF4-C90C-0176-F9F8-B5CC4CE7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100" b="1" dirty="0" err="1"/>
              <a:t>Asocia</a:t>
            </a:r>
            <a:r>
              <a:rPr lang="lt-LT" sz="4100" b="1" dirty="0"/>
              <a:t>ci</a:t>
            </a:r>
            <a:r>
              <a:rPr lang="en-US" sz="4100" b="1" dirty="0" err="1"/>
              <a:t>jos</a:t>
            </a:r>
            <a:r>
              <a:rPr lang="en-US" sz="4100" b="1" dirty="0"/>
              <a:t> </a:t>
            </a:r>
            <a:r>
              <a:rPr lang="en-US" sz="4100" b="1" dirty="0" err="1"/>
              <a:t>pajamos</a:t>
            </a:r>
            <a:r>
              <a:rPr lang="lt-LT" sz="4100" b="1" dirty="0"/>
              <a:t> 2025 m. sausio-rugsėjo mėn. </a:t>
            </a:r>
            <a:endParaRPr lang="en-US" sz="41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4229A-DE59-253F-C16F-958763F5F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587829"/>
            <a:ext cx="5542387" cy="5175657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lt-LT" dirty="0"/>
              <a:t>Asociacija  2025 m. sausio-rugsėjo mėn. planavo surinkti </a:t>
            </a:r>
          </a:p>
          <a:p>
            <a:pPr marL="0" indent="0" algn="just">
              <a:buNone/>
            </a:pPr>
            <a:r>
              <a:rPr lang="lt-LT" b="1" dirty="0"/>
              <a:t> 631 715 Eur pajamų, </a:t>
            </a:r>
          </a:p>
          <a:p>
            <a:pPr marL="0" indent="0" algn="just">
              <a:buNone/>
            </a:pPr>
            <a:endParaRPr lang="lt-LT" b="1" dirty="0"/>
          </a:p>
          <a:p>
            <a:pPr marL="0" indent="0" algn="just">
              <a:buNone/>
            </a:pPr>
            <a:r>
              <a:rPr lang="lt-LT" dirty="0"/>
              <a:t> faktiškai   2025 m. sausio-rugsėjo mėn. surinko</a:t>
            </a:r>
          </a:p>
          <a:p>
            <a:pPr marL="0" indent="0" algn="just">
              <a:buNone/>
            </a:pPr>
            <a:r>
              <a:rPr lang="lt-LT" b="1" dirty="0"/>
              <a:t>800 092 Eur pajamų,</a:t>
            </a:r>
          </a:p>
          <a:p>
            <a:pPr marL="0" indent="0" algn="just">
              <a:buNone/>
            </a:pPr>
            <a:endParaRPr lang="lt-LT" b="1" dirty="0"/>
          </a:p>
          <a:p>
            <a:pPr marL="0" indent="0" algn="just">
              <a:buNone/>
            </a:pPr>
            <a:r>
              <a:rPr lang="lt-LT" b="1" dirty="0"/>
              <a:t>t. y.  168 tūkst. daugiau negu planuota</a:t>
            </a:r>
          </a:p>
          <a:p>
            <a:pPr marL="0" indent="0">
              <a:buNone/>
            </a:pPr>
            <a:endParaRPr lang="lt-LT" sz="2200" b="1" dirty="0"/>
          </a:p>
        </p:txBody>
      </p:sp>
    </p:spTree>
    <p:extLst>
      <p:ext uri="{BB962C8B-B14F-4D97-AF65-F5344CB8AC3E}">
        <p14:creationId xmlns:p14="http://schemas.microsoft.com/office/powerpoint/2010/main" val="2615068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FA58F9-41B5-B60D-C747-4ACDBEE14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608DC0-A142-47A9-B214-7BF2C0C6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pPr algn="ctr"/>
            <a:r>
              <a:rPr lang="lt-LT" sz="4100" b="1" dirty="0"/>
              <a:t>Asociacijos 2025 m. sausio-rugsėjo mėn. pajamų surinkimo viršijimas</a:t>
            </a:r>
            <a:endParaRPr lang="en-US" sz="41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CFE10C-5D1F-5401-EDC2-08A10C6A8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76" y="2809421"/>
            <a:ext cx="10723649" cy="27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7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835E6A-950B-047B-156F-321916FE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9B5269-26E0-7FE7-78DF-C15C1FEA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pPr algn="ctr"/>
            <a:r>
              <a:rPr lang="lt-LT" sz="4100" b="1" dirty="0"/>
              <a:t>Asociacijos  2025 m. sausio-rugsėjo mėn. nesurinktos pajamos </a:t>
            </a:r>
            <a:endParaRPr lang="en-US" sz="41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5673100A-B00A-2A1C-E963-2A3AB1767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19" y="2780068"/>
            <a:ext cx="10213371" cy="316614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5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9DC8AC-8AA2-4FE2-3729-6D6AC8BB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A7B9F-EBBB-7CF0-694D-E5E862FF9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100" b="1" dirty="0" err="1"/>
              <a:t>Asocia</a:t>
            </a:r>
            <a:r>
              <a:rPr lang="lt-LT" sz="4100" b="1" dirty="0"/>
              <a:t>ci</a:t>
            </a:r>
            <a:r>
              <a:rPr lang="en-US" sz="4100" b="1" dirty="0" err="1"/>
              <a:t>jos</a:t>
            </a:r>
            <a:r>
              <a:rPr lang="en-US" sz="4100" b="1" dirty="0"/>
              <a:t> </a:t>
            </a:r>
            <a:r>
              <a:rPr lang="lt-LT" sz="4100" b="1" dirty="0"/>
              <a:t>sąnaudos</a:t>
            </a:r>
            <a:r>
              <a:rPr lang="en-US" sz="4100" b="1" dirty="0"/>
              <a:t> </a:t>
            </a:r>
            <a:r>
              <a:rPr lang="lt-LT" sz="4100" b="1" dirty="0"/>
              <a:t> 2025 m. sausio-rugsėjo mėn. </a:t>
            </a:r>
            <a:endParaRPr lang="en-US" sz="4100" b="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5ED1B-5760-4B61-5227-067C3101A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162" y="587830"/>
            <a:ext cx="5542387" cy="5175658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lt-LT" dirty="0"/>
              <a:t>Asociacija  2025 m. sausio-rugsėjo mėn. planavo patirti</a:t>
            </a:r>
          </a:p>
          <a:p>
            <a:pPr marL="0" indent="0" algn="just">
              <a:buNone/>
            </a:pPr>
            <a:r>
              <a:rPr lang="lt-LT" b="1" dirty="0"/>
              <a:t>856 780 Eur sąnaudų, </a:t>
            </a:r>
          </a:p>
          <a:p>
            <a:pPr marL="0" indent="0" algn="just">
              <a:buNone/>
            </a:pPr>
            <a:endParaRPr lang="lt-LT" b="1" dirty="0"/>
          </a:p>
          <a:p>
            <a:pPr marL="0" indent="0" algn="just">
              <a:buNone/>
            </a:pPr>
            <a:r>
              <a:rPr lang="lt-LT" dirty="0"/>
              <a:t>faktiškai   2025 m. sausio-rugsėjo mėn. patyrė</a:t>
            </a:r>
          </a:p>
          <a:p>
            <a:pPr marL="0" indent="0" algn="just">
              <a:buNone/>
            </a:pPr>
            <a:r>
              <a:rPr lang="lt-LT" b="1" dirty="0"/>
              <a:t>711 163 Eur sąnaudų,</a:t>
            </a:r>
          </a:p>
          <a:p>
            <a:pPr marL="0" indent="0" algn="just">
              <a:buNone/>
            </a:pPr>
            <a:endParaRPr lang="lt-LT" b="1" dirty="0"/>
          </a:p>
          <a:p>
            <a:pPr marL="0" indent="0" algn="just">
              <a:buNone/>
            </a:pPr>
            <a:r>
              <a:rPr lang="lt-LT" b="1" dirty="0"/>
              <a:t>t. y.  145 tūkst. mažiau negu planuota</a:t>
            </a:r>
          </a:p>
        </p:txBody>
      </p:sp>
    </p:spTree>
    <p:extLst>
      <p:ext uri="{BB962C8B-B14F-4D97-AF65-F5344CB8AC3E}">
        <p14:creationId xmlns:p14="http://schemas.microsoft.com/office/powerpoint/2010/main" val="3848316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D26C41-BC45-6B64-A832-945304374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BFE090-7DF8-9938-8923-8EC123E5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pPr algn="ctr"/>
            <a:r>
              <a:rPr lang="lt-LT" sz="4100" b="1" dirty="0"/>
              <a:t>Asociacijos  2025 m. sausio-rugsėjo mėn. sąnaudos, kurių patirta mažiau nei planuota</a:t>
            </a:r>
            <a:endParaRPr lang="en-US" sz="41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A38BC-182A-B7AD-9352-C36D02BDD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28" y="2389218"/>
            <a:ext cx="10837189" cy="36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7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91A7D-A160-A27B-9C6B-69289F6A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F4C2E-CC73-A8FC-7B3F-41710B8F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pPr algn="ctr"/>
            <a:r>
              <a:rPr lang="lt-LT" sz="2600" b="1" dirty="0"/>
              <a:t>Asociacijos  2025 m. sausio-rugsėjo mėn. viršytos sąnaudos</a:t>
            </a:r>
            <a:br>
              <a:rPr lang="lt-LT" sz="2600" b="1" dirty="0"/>
            </a:br>
            <a:endParaRPr lang="en-US" sz="26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D68F1-7E17-305F-9BEE-7A57918C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2538910"/>
            <a:ext cx="9987280" cy="35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5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C7B25-9A27-3DBD-DC5A-ECE3FDAF5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6581F-608C-F556-FFF0-3D3283A8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lt-LT" sz="3400" b="1" dirty="0"/>
              <a:t>Asociacijos veiklos rezultatas   2025 m. sausio-rugsėjo mėn. </a:t>
            </a:r>
            <a:br>
              <a:rPr lang="lt-LT" sz="3400" b="1" dirty="0"/>
            </a:br>
            <a:endParaRPr lang="en-US" sz="34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79DAC-BFEB-7ADB-667E-BA1A149B1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354959"/>
            <a:ext cx="5542387" cy="5408527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lt-LT" sz="2000" dirty="0"/>
              <a:t>Asociacija planavo, kad per 2025 m. sausio-rugsėjo mėn. prieš nario mokesčio surinkimą  patirs </a:t>
            </a:r>
            <a:r>
              <a:rPr lang="lt-LT" sz="2000" b="1" dirty="0"/>
              <a:t>225 065 Eur nuostolio, </a:t>
            </a:r>
          </a:p>
          <a:p>
            <a:pPr marL="0" indent="0" algn="just">
              <a:buNone/>
            </a:pPr>
            <a:endParaRPr lang="lt-LT" sz="2000" b="1" dirty="0"/>
          </a:p>
          <a:p>
            <a:pPr marL="0" indent="0" algn="just">
              <a:buNone/>
            </a:pPr>
            <a:r>
              <a:rPr lang="lt-LT" sz="2000" dirty="0"/>
              <a:t>bet faktiškai per šį laikotarpį patyrė </a:t>
            </a:r>
            <a:r>
              <a:rPr lang="lt-LT" sz="2000" b="1" dirty="0"/>
              <a:t>133 351 Eur </a:t>
            </a:r>
            <a:r>
              <a:rPr lang="lt-LT" sz="2000" dirty="0"/>
              <a:t>nuostolio.</a:t>
            </a:r>
          </a:p>
          <a:p>
            <a:pPr marL="0" indent="0" algn="just">
              <a:buNone/>
            </a:pPr>
            <a:endParaRPr lang="lt-LT" sz="2000" dirty="0"/>
          </a:p>
          <a:p>
            <a:pPr marL="0" indent="0" algn="just">
              <a:buNone/>
            </a:pPr>
            <a:r>
              <a:rPr lang="lt-LT" sz="2000" dirty="0"/>
              <a:t>Nario mokesčio per 2025 m. buvo surinkta 222 280 Eur, t. y. </a:t>
            </a:r>
            <a:r>
              <a:rPr lang="lt-LT" sz="2000" b="1" dirty="0"/>
              <a:t>17 720 Eur mažiau nei planuota</a:t>
            </a:r>
            <a:r>
              <a:rPr lang="lt-LT" sz="2000" dirty="0"/>
              <a:t>.</a:t>
            </a:r>
          </a:p>
          <a:p>
            <a:pPr marL="0" indent="0" algn="just">
              <a:buNone/>
            </a:pPr>
            <a:endParaRPr lang="lt-LT" sz="2000" dirty="0"/>
          </a:p>
          <a:p>
            <a:pPr marL="0" indent="0" algn="just">
              <a:buNone/>
            </a:pPr>
            <a:r>
              <a:rPr lang="lt-LT" sz="2000" dirty="0"/>
              <a:t>Asociacijos planuotas rezultatas po nario mokesčio surinkimo už 2025 m. sausio-rugsėjo mėn. buvo </a:t>
            </a:r>
            <a:r>
              <a:rPr lang="lt-LT" sz="2000" b="1" dirty="0"/>
              <a:t>45 065 Eur nuostolio</a:t>
            </a:r>
            <a:r>
              <a:rPr lang="lt-LT" sz="2000" dirty="0"/>
              <a:t>,</a:t>
            </a:r>
          </a:p>
          <a:p>
            <a:pPr marL="0" indent="0" algn="just">
              <a:buNone/>
            </a:pPr>
            <a:endParaRPr lang="lt-LT" sz="2000" dirty="0"/>
          </a:p>
          <a:p>
            <a:pPr marL="0" indent="0" algn="just">
              <a:buNone/>
            </a:pPr>
            <a:r>
              <a:rPr lang="lt-LT" sz="2000" dirty="0"/>
              <a:t>tačiau faktiškai asociacija per šį laikotarpį gavo</a:t>
            </a:r>
          </a:p>
          <a:p>
            <a:pPr marL="0" indent="0" algn="just">
              <a:buNone/>
            </a:pPr>
            <a:r>
              <a:rPr lang="lt-LT" sz="2000" dirty="0"/>
              <a:t> </a:t>
            </a:r>
            <a:r>
              <a:rPr lang="lt-LT" sz="2000" b="1" dirty="0"/>
              <a:t>88 929 Eur pelno.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146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8DF01-57D6-7291-9B62-ACF5F61C0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1E766-48B4-FE7A-3F8C-C7187F5D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lt-LT" b="1"/>
              <a:t>Asociacijos pinigų likutis 2025 m. rugsėjo 30 d.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08A30-7F8C-3007-3B27-E1DF7B6FC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/>
              <a:t>Asociacija banke </a:t>
            </a:r>
            <a:r>
              <a:rPr lang="en-US" dirty="0"/>
              <a:t> 2025 m. rugs</a:t>
            </a:r>
            <a:r>
              <a:rPr lang="lt-LT" dirty="0"/>
              <a:t>ėjo 30 d. turi  </a:t>
            </a:r>
            <a:r>
              <a:rPr lang="lt-LT" b="1" dirty="0"/>
              <a:t>125 501</a:t>
            </a:r>
            <a:r>
              <a:rPr lang="en-US" b="1" dirty="0"/>
              <a:t> </a:t>
            </a:r>
            <a:r>
              <a:rPr lang="lt-LT" dirty="0"/>
              <a:t>Eur laisvai disponuojamų lėšų.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Asociacija turi </a:t>
            </a:r>
            <a:r>
              <a:rPr lang="lt-LT" b="1" dirty="0"/>
              <a:t>900 tūkst</a:t>
            </a:r>
            <a:r>
              <a:rPr lang="lt-LT" dirty="0"/>
              <a:t>. Eur indėlių kredito unijose.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lt-LT" dirty="0"/>
              <a:t>Laisvai disponuojamų lėšų likutis banke 2025 m. spalio 31 d. yra </a:t>
            </a:r>
            <a:r>
              <a:rPr lang="ru-RU" b="1" dirty="0"/>
              <a:t>159 836</a:t>
            </a:r>
            <a:r>
              <a:rPr lang="ru-RU" dirty="0"/>
              <a:t> </a:t>
            </a:r>
            <a:r>
              <a:rPr lang="en-US" dirty="0" err="1"/>
              <a:t>Eur</a:t>
            </a:r>
            <a:endParaRPr lang="en-US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sz="2200" dirty="0"/>
          </a:p>
        </p:txBody>
      </p:sp>
    </p:spTree>
    <p:extLst>
      <p:ext uri="{BB962C8B-B14F-4D97-AF65-F5344CB8AC3E}">
        <p14:creationId xmlns:p14="http://schemas.microsoft.com/office/powerpoint/2010/main" val="257666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D413C-6D61-ED64-03DE-28F32A8A9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b="1" dirty="0"/>
              <a:t>AČIŪ UŽ DĖM</a:t>
            </a:r>
            <a:r>
              <a:rPr lang="en-US" b="1" dirty="0"/>
              <a:t>E</a:t>
            </a:r>
            <a:r>
              <a:rPr lang="lt-LT" b="1" dirty="0"/>
              <a:t>SĮ</a:t>
            </a:r>
            <a:r>
              <a:rPr lang="en-US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25002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323</Words>
  <Application>Microsoft Office PowerPoint</Application>
  <PresentationFormat>Plačiaekranė</PresentationFormat>
  <Paragraphs>53</Paragraphs>
  <Slides>10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„PowerPoint“ pateiktis</vt:lpstr>
      <vt:lpstr>Asociacijos pajamos 2025 m. sausio-rugsėjo mėn. </vt:lpstr>
      <vt:lpstr>Asociacijos 2025 m. sausio-rugsėjo mėn. pajamų surinkimo viršijimas</vt:lpstr>
      <vt:lpstr>Asociacijos  2025 m. sausio-rugsėjo mėn. nesurinktos pajamos </vt:lpstr>
      <vt:lpstr>Asociacijos sąnaudos  2025 m. sausio-rugsėjo mėn. </vt:lpstr>
      <vt:lpstr>Asociacijos  2025 m. sausio-rugsėjo mėn. sąnaudos, kurių patirta mažiau nei planuota</vt:lpstr>
      <vt:lpstr>Asociacijos  2025 m. sausio-rugsėjo mėn. viršytos sąnaudos </vt:lpstr>
      <vt:lpstr>Asociacijos veiklos rezultatas   2025 m. sausio-rugsėjo mėn.  </vt:lpstr>
      <vt:lpstr>Asociacijos pinigų likutis 2025 m. rugsėjo 30 d.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Sida Caron</dc:creator>
  <cp:lastModifiedBy>Igoris Sklizkov</cp:lastModifiedBy>
  <cp:revision>2</cp:revision>
  <dcterms:created xsi:type="dcterms:W3CDTF">2025-10-18T08:03:16Z</dcterms:created>
  <dcterms:modified xsi:type="dcterms:W3CDTF">2025-11-11T14:24:33Z</dcterms:modified>
</cp:coreProperties>
</file>